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17"/>
  </p:notesMasterIdLst>
  <p:sldIdLst>
    <p:sldId id="256" r:id="rId3"/>
    <p:sldId id="267" r:id="rId4"/>
    <p:sldId id="288" r:id="rId5"/>
    <p:sldId id="278" r:id="rId6"/>
    <p:sldId id="279" r:id="rId7"/>
    <p:sldId id="285" r:id="rId8"/>
    <p:sldId id="286" r:id="rId9"/>
    <p:sldId id="290" r:id="rId10"/>
    <p:sldId id="269" r:id="rId11"/>
    <p:sldId id="271" r:id="rId12"/>
    <p:sldId id="291" r:id="rId13"/>
    <p:sldId id="274" r:id="rId14"/>
    <p:sldId id="292" r:id="rId15"/>
    <p:sldId id="293" r:id="rId16"/>
  </p:sldIdLst>
  <p:sldSz cx="12192000" cy="6858000"/>
  <p:notesSz cx="6858000" cy="9144000"/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D3E0E6"/>
    <a:srgbClr val="199DBC"/>
    <a:srgbClr val="F584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–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–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–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7292A2E-F333-43FB-9621-5CBBE7FDCDCB}" styleName="Light Style 2 –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Light Style 1 –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84"/>
    <p:restoredTop sz="94694"/>
  </p:normalViewPr>
  <p:slideViewPr>
    <p:cSldViewPr snapToGrid="0">
      <p:cViewPr varScale="1">
        <p:scale>
          <a:sx n="88" d="100"/>
          <a:sy n="88" d="100"/>
        </p:scale>
        <p:origin x="216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jpeg>
</file>

<file path=ppt/media/image11.jpeg>
</file>

<file path=ppt/media/image12.png>
</file>

<file path=ppt/media/image13.jpeg>
</file>

<file path=ppt/media/image2.png>
</file>

<file path=ppt/media/image3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FB5541-EFD1-424B-B3B9-EDF4CDFACBBA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4F5DCC-20C9-2C49-BE51-54D2266B5F0A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093787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000DA-AA07-4045-828C-4462B83F9AA9}" type="slidenum">
              <a:rPr lang="en-SE" smtClean="0"/>
              <a:t>2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228893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23A6D-169A-A924-3BB9-F8B3EF543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EF3D068-88DA-90DB-49A5-1A2F803EEB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9F4B012-6892-4664-18E5-FE84C1099D0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CEDDBE-3DD1-BBF9-5E67-91D5D4C355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000DA-AA07-4045-828C-4462B83F9AA9}" type="slidenum">
              <a:rPr lang="en-SE" smtClean="0"/>
              <a:t>3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37018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F16F3-5A63-81DE-8CB6-64F0A744BF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C53A702-DE40-EE63-1D52-1EA6FB6535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80A7D-6B9B-7F46-7338-606E6CC2BC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23913D-598B-0D64-2083-D7969E17E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E44528-4CF9-ED85-497F-B69A75498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24586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148D6-D342-817F-4A6E-C7FF7AF1D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D50AFA-528F-ECB5-3440-77D58B9B3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7E812B-3B27-0CC3-E769-D6746B27D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0DF23-4EE6-AD17-31F5-AA4BCC209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7BF4D-04E6-27EC-3A31-39B278A77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412484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F01BD1-8D4B-9FB8-A295-736F7FA71C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426220-3110-F489-D425-44E9FB4F83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69183D-26DB-9182-74B0-448301131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844A75-56FA-BBAC-C517-E5206AD7A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10D50-9486-FE41-5804-F694BDFB1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19790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317A7-39EF-A02A-6238-F32BEBD70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28124B-A5C3-CF30-3335-37BBA1467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22A75-6A8B-0547-D32D-1E0FC4B0B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C4D99-AC26-2EC9-97EC-AE645B876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B32DA-6630-9B35-30E8-AFBCDBF97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69627470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8CCA-5766-1123-D2E9-085130C9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3AE19-1B4A-1DCA-5327-50B6F3D82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A7C47-1E66-5D9B-99B3-276D74DB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54AB5-05D8-147E-2971-B0EEA0F7E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B339B-A31E-246D-575A-5C339B56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5964209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8CCA-5766-1123-D2E9-085130C9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3AE19-1B4A-1DCA-5327-50B6F3D82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A7C47-1E66-5D9B-99B3-276D74DB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54AB5-05D8-147E-2971-B0EEA0F7E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B339B-A31E-246D-575A-5C339B56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842037C-A29C-7B4E-939E-FBF38CA47B9C}" type="slidenum">
              <a:rPr lang="en-SE" smtClean="0"/>
              <a:pPr/>
              <a:t>‹#›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4169919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399DA-FF83-7FA6-C24D-3EC5563C0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A629BE-966F-932E-51A1-353D9F3BE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9FA09-27BC-D53B-9DAF-E569ACD5C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72C6F-8250-9358-C7E5-7CB98D488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FF7BA-CBDF-B2E2-F9CD-79C32B36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616230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B9447-B467-2B1B-085C-98F2ED63F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2F0C3-7B03-8FF5-539B-8D66FE3FD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830B0-DECF-5392-F63F-3670C6E3A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6FDD5-8F02-1EDA-6FB7-AD4D74AEB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6D0D2-DE7B-F000-544D-DBF8F6BC3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21325-E00E-3CD2-1CDB-66C0B9765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4100074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EFE82-1BF8-9707-3B1D-55D593C00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E0C24-62C6-417F-C4CF-ABE2DBD91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6AC6D-3003-00F5-0325-7C3B6978C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6A30A-1D3C-69BE-764B-9418AFB2B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1416E1-68F8-31A9-4AB6-26571E0A86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D0C31D-3563-A0BC-BFFD-F10D413FA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4139B-26E4-C510-516B-555FEE7B9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927663-1BE2-4AF1-69B8-6B736CD8F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628968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D67A0-3339-6FA2-7D44-7617ED410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CC3A53-3DC4-9B90-8E20-AE78EB5AC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08CD0C-84D3-581A-732F-8B24BCA43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B60A3-2BF1-2E55-AEBF-2F714AC2E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90737537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54D4B3-18E8-E836-BF63-FC8AF4EB5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F03AD2-EEB6-61B5-6F96-72630BA7F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FC0165-A2C3-5131-1857-F6C62EB2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90448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64991-5571-8B44-D097-AD9E054CF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005EE3-14E5-FD08-89B8-5F65C0E751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0703A4-9793-CB2A-C102-91D636772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05BE7-5DB7-A8A8-B732-0184B6EC1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CCF67-3EDE-2DA3-1045-43326E5DB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086541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FD4CA-D98C-4A6D-E904-632AD4004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6F8F2-22F6-FD85-2379-1EFFC3EC3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3ECD5-B58F-388B-079A-B3C2BC2243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AFE3EB-2312-3558-93F4-0DD093074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73140-D5D9-DDC8-3703-E9FF06A4C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26BB32-7954-A4D3-A643-3C3534FCB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8004877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2AE5A-58DE-7ACE-73F3-6E1A49713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25D6D1-0105-84AF-AC45-03DC47F07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F458ED-BBCA-C3BE-7E1F-EA6570028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D8304-C7DE-3C14-527B-9EB54D74B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1C186A-1B97-3365-F97D-D61B84DB1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E92E3-1A40-D3C2-F2E8-DBD28D8E8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36328715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643BC-31C7-7639-1A92-BB556990B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0C36F1-97D2-E780-BE64-30C4622D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C463E-D5FF-4275-826E-B80724007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58F87-B50F-5122-BD21-E770E6037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012A2-F038-5CAF-D19B-34A2F4AA3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68150207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657C66-DD44-DFAF-9B6D-C4DF32CD5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57A106-B524-2045-ADFE-DC388C187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AA923-0D82-D878-E642-15B9EBFF8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88006-8C87-1AED-B54D-F4DB8C27D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297CA-D9F6-5A34-63A3-FD61B71A0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02588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A558F-E99D-A85C-CDC2-6080EF025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BFCA6F-D4EC-6A2F-884C-D7F6BD86BA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502511-1895-5DE9-95EB-6B323D2DC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757AE0-E686-7A47-4828-A1E3D57EE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7767E-7785-8AA3-1FDE-D43009637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88515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BDB39-A6FF-B387-3F8A-E5F4C5238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B7B8C-A6EE-3DE1-CD75-080108035E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36B73-35F8-BEC4-FBAE-70D8ED6560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D51D03-A50B-CA40-8E97-814A0E79F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B4A58-EB1C-4AE9-7091-467291B21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A1654C-2E15-5285-4201-2D5363813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723647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B172C-BB07-308C-30C1-E3024ED157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933F67-771B-4137-C36B-7841BB998B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631816-CAE2-C8A8-EA82-DF72862563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0F0FC5-9C17-4871-7D8E-54887A81D1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393C85-7606-F2AF-C591-950552642D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5C1914-6486-4D36-42C2-15C9B1026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8A5DD9-B4F9-A371-995F-45D87594E6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972776-FAD2-C8E0-1239-91B7BE580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175314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4D1D3-3B8C-073D-5633-E0B7B7A0E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84A622A-7C2B-C140-1460-66A01CBB6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3E0FE5-D138-9490-D700-5D9726796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61081-F1D8-1C06-6E8D-DA4EA14F6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0790439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223A52-2359-CA6F-6718-1ACF82781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7C728-5A94-7D7A-C600-E9958D68A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F945B5-A786-881C-0FAD-2A53262B5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88997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125D1-99F3-3984-7D8C-647EAC208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5C845-D5EE-7471-B13E-4DE42BE77A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5EF27A-2A39-C224-1200-61288F9FE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8578CD-2E96-D7B7-3767-807ACE1BF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DD25A-4AD9-40CF-2A09-26CF8F8B5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0E4BC1-51A2-E8CE-6BD9-314DEA553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33326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E3B32-DE51-1E4E-79AA-1F37A457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DDDCAC-3DA4-31E7-AF81-00F3F5326B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11E65-435C-124D-F895-04D58114B5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C71F4C-0D7A-6DFE-B0E3-ADE6FE2E48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6F5FA1-0186-F890-BD9D-4C339BBA4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4039CD-CD2B-E65B-7FE2-14F8E4B1E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8613424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5187E9-7FCE-6042-46A9-4977513F7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B6BD3D-11D0-14EB-1E96-7B673DB158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489715-BEB7-7A1C-FFA8-B695F9170F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97589F-2808-F947-87E3-F3A215F17535}" type="datetimeFigureOut">
              <a:rPr lang="en-SE" smtClean="0"/>
              <a:t>2025-10-23</a:t>
            </a:fld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5B779E-AA9E-9E74-1509-BC7D14292F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4CD816-F1D8-8AE0-D36A-7977D49DD5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747F9C1-1E21-6A41-BEAA-C61935077C9F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925784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A3893A-ED1E-85DE-37AB-340AD7369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F353B-BA2D-F17D-5F07-1665ACE88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Fifth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B015E-6A71-1741-9DFB-1AA789C69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FA4F4-61B6-0820-6524-AED3528889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5F30AA-5945-9D97-F304-3B892BF46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SE" dirty="0"/>
              <a:t>ATLS vs Standard Care Trial (</a:t>
            </a:r>
            <a:r>
              <a:rPr lang="en-GB" dirty="0"/>
              <a:t>NCT06321419)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497139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chemeClr val="tx1"/>
          </a:solidFill>
          <a:latin typeface="Garamond" panose="02020404030301010803" pitchFamily="18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9DB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C16FD-4236-AE9B-F71E-67651742F6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5706"/>
            <a:ext cx="9144000" cy="2387600"/>
          </a:xfrm>
        </p:spPr>
        <p:txBody>
          <a:bodyPr/>
          <a:lstStyle/>
          <a:p>
            <a:r>
              <a:rPr lang="en-SE" b="1" dirty="0">
                <a:solidFill>
                  <a:schemeClr val="bg1"/>
                </a:solidFill>
                <a:latin typeface="Quicksand" pitchFamily="2" charset="77"/>
              </a:rPr>
              <a:t>ADVANCE TRAUMA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9257DF-8BA1-8FF9-5FE0-E4E22C3813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5381"/>
            <a:ext cx="9144000" cy="1655762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Effects of Advanced Trauma Life Support® Training Compared to Standard Care on Adult Trauma Patient Outcomes: A Stepped-Wedge Cluster Randomised Trial</a:t>
            </a:r>
          </a:p>
          <a:p>
            <a:r>
              <a:rPr lang="en-GB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Protocol Summary</a:t>
            </a:r>
            <a:endParaRPr lang="en-SE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8" name="Picture 7" descr="A group of people with different symbols&#10;&#10;AI-generated content may be incorrect.">
            <a:extLst>
              <a:ext uri="{FF2B5EF4-FFF2-40B4-BE49-F238E27FC236}">
                <a16:creationId xmlns:a16="http://schemas.microsoft.com/office/drawing/2014/main" id="{1CDD2804-C9A9-21CD-2E2C-B867FE46F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5775" y="796857"/>
            <a:ext cx="3120450" cy="254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3894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BB703-15C4-DFC1-1272-62893969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Outcomes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Primary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FE120-62E5-CD1B-845A-C7DB15ACB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30-day in-hospital mortality</a:t>
            </a:r>
          </a:p>
          <a:p>
            <a:r>
              <a:rPr lang="en-SE" dirty="0"/>
              <a:t>Collected through medical records for patients admitted or discharged home</a:t>
            </a:r>
          </a:p>
          <a:p>
            <a:r>
              <a:rPr lang="en-SE" dirty="0"/>
              <a:t>Collected through telephonic follow-up for patients transferred to another hospital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9495B-33B6-5F83-879D-0B682FD5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10</a:t>
            </a:fld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8DC85369-8D54-73F8-EF61-7DDBC15EF5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sv-SE" dirty="0"/>
              <a:t>2025-10-23</a:t>
            </a:r>
            <a:endParaRPr lang="en-SE" dirty="0"/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87145506-411A-F389-7E7C-195434F7A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ADVANCE TRAUMA trial (NCT06321419)</a:t>
            </a:r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4064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F644B34-5A2D-24A2-65F4-686CCB822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ctr"/>
          <a:lstStyle/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All cause and in-hospital mortality </a:t>
            </a:r>
            <a:r>
              <a:rPr lang="en-SE" dirty="0"/>
              <a:t>at 24 hours, 30 days and 90 days</a:t>
            </a:r>
          </a:p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Quality of life</a:t>
            </a:r>
            <a:r>
              <a:rPr lang="en-SE" dirty="0"/>
              <a:t>, measured using EQ5D5L at 30 days and 90 days</a:t>
            </a:r>
          </a:p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Disability</a:t>
            </a:r>
            <a:r>
              <a:rPr lang="en-SE" dirty="0"/>
              <a:t>, measured using WHODAS 2.0 at 30 days and 90 days</a:t>
            </a:r>
          </a:p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Return to work</a:t>
            </a:r>
            <a:r>
              <a:rPr lang="en-SE" dirty="0"/>
              <a:t>, measured at 30 days and 90 days</a:t>
            </a:r>
          </a:p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Length of stay</a:t>
            </a:r>
            <a:r>
              <a:rPr lang="en-SE" dirty="0"/>
              <a:t>, in the ED, ICU and hospital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BB703-15C4-DFC1-1272-62893969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Outcomes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Secondary outcomes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9495B-33B6-5F83-879D-0B682FD5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11</a:t>
            </a:fld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A85CD3AA-764F-FA29-8BA2-B99BC202C6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sv-SE" dirty="0"/>
              <a:t>2025-10-23</a:t>
            </a:r>
            <a:endParaRPr lang="en-SE" dirty="0"/>
          </a:p>
        </p:txBody>
      </p:sp>
      <p:sp>
        <p:nvSpPr>
          <p:cNvPr id="7" name="Footer Placeholder 27">
            <a:extLst>
              <a:ext uri="{FF2B5EF4-FFF2-40B4-BE49-F238E27FC236}">
                <a16:creationId xmlns:a16="http://schemas.microsoft.com/office/drawing/2014/main" id="{95D3DF05-473D-C8E8-3D08-C61CBAD32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ADVANCE TRAUMA trial (NCT06321419)</a:t>
            </a:r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103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7CE-F61B-6E3D-4930-2D34AD92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E" dirty="0"/>
              <a:t>Sample size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Effect size, cluster and patients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312AD-787B-FAA5-132F-8A17D79C82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819900" cy="4351338"/>
          </a:xfrm>
        </p:spPr>
        <p:txBody>
          <a:bodyPr/>
          <a:lstStyle/>
          <a:p>
            <a:r>
              <a:rPr lang="sv-SE" dirty="0" err="1"/>
              <a:t>Detect</a:t>
            </a:r>
            <a:r>
              <a:rPr lang="sv-SE" dirty="0"/>
              <a:t> a </a:t>
            </a:r>
            <a:r>
              <a:rPr lang="sv-SE" dirty="0" err="1"/>
              <a:t>reduction</a:t>
            </a:r>
            <a:r>
              <a:rPr lang="sv-SE" dirty="0"/>
              <a:t> in 30-day in-hospital </a:t>
            </a:r>
            <a:r>
              <a:rPr lang="sv-SE" dirty="0" err="1"/>
              <a:t>mortality</a:t>
            </a:r>
            <a:r>
              <a:rPr lang="sv-SE" dirty="0"/>
              <a:t> from 20 to 15% </a:t>
            </a:r>
            <a:r>
              <a:rPr lang="sv-SE" dirty="0" err="1"/>
              <a:t>with</a:t>
            </a:r>
            <a:r>
              <a:rPr lang="sv-SE" dirty="0"/>
              <a:t> 90% </a:t>
            </a:r>
            <a:r>
              <a:rPr lang="sv-SE" dirty="0" err="1"/>
              <a:t>power</a:t>
            </a:r>
            <a:endParaRPr lang="sv-SE" dirty="0"/>
          </a:p>
          <a:p>
            <a:r>
              <a:rPr lang="sv-SE" dirty="0"/>
              <a:t>30 clusters</a:t>
            </a:r>
          </a:p>
          <a:p>
            <a:r>
              <a:rPr lang="en-GB" dirty="0"/>
              <a:t>4320 patients</a:t>
            </a:r>
          </a:p>
          <a:p>
            <a:r>
              <a:rPr lang="en-GB" dirty="0"/>
              <a:t>Requires at 12 patients per cluster and period (month)</a:t>
            </a:r>
          </a:p>
          <a:p>
            <a:endParaRPr lang="en-SE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B306382-68CF-6FAD-1BB3-B4CB7600CD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66084"/>
          <a:stretch/>
        </p:blipFill>
        <p:spPr>
          <a:xfrm>
            <a:off x="8153400" y="1825625"/>
            <a:ext cx="3186113" cy="4162955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42E04-94D0-6E9C-0302-16EB8AF87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12</a:t>
            </a:fld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Date Placeholder 26">
            <a:extLst>
              <a:ext uri="{FF2B5EF4-FFF2-40B4-BE49-F238E27FC236}">
                <a16:creationId xmlns:a16="http://schemas.microsoft.com/office/drawing/2014/main" id="{78A17C57-5B0E-1498-E50C-C82B73E732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sv-SE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2025-10-23</a:t>
            </a:r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2EF1AD60-01D2-8BEC-CA42-CCC9EE7EB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ADVANCE TRAUMA trial (NCT06321419)</a:t>
            </a:r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0948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7CE-F61B-6E3D-4930-2D34AD92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Trial organisation</a:t>
            </a:r>
            <a:br>
              <a:rPr lang="en-SE" dirty="0"/>
            </a:br>
            <a:r>
              <a:rPr lang="sv-SE" sz="28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Main </a:t>
            </a:r>
            <a:r>
              <a:rPr lang="sv-SE" sz="2800" b="0" dirty="0" err="1">
                <a:latin typeface="Helvetica Neue Thin" panose="020B0403020202020204" pitchFamily="34" charset="0"/>
                <a:ea typeface="Helvetica Neue Thin" panose="020B0403020202020204" pitchFamily="34" charset="0"/>
              </a:rPr>
              <a:t>applicants</a:t>
            </a:r>
            <a:endParaRPr lang="en-SE" sz="2800" b="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51F98-A67A-C1C9-00B4-6924752BD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13</a:t>
            </a:fld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414C788-E141-D94C-8404-E0DE0D88F08D}"/>
              </a:ext>
            </a:extLst>
          </p:cNvPr>
          <p:cNvGrpSpPr/>
          <p:nvPr/>
        </p:nvGrpSpPr>
        <p:grpSpPr>
          <a:xfrm>
            <a:off x="723858" y="2316041"/>
            <a:ext cx="10744284" cy="3414955"/>
            <a:chOff x="622587" y="2316041"/>
            <a:chExt cx="10744284" cy="3414955"/>
          </a:xfrm>
        </p:grpSpPr>
        <p:pic>
          <p:nvPicPr>
            <p:cNvPr id="19" name="Picture 2" descr="The George Institute for Global Health and UNSW announce ...">
              <a:extLst>
                <a:ext uri="{FF2B5EF4-FFF2-40B4-BE49-F238E27FC236}">
                  <a16:creationId xmlns:a16="http://schemas.microsoft.com/office/drawing/2014/main" id="{536F361D-6ABA-5EF4-3F49-CCCE234CB1D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36" t="34498" r="9738" b="33592"/>
            <a:stretch/>
          </p:blipFill>
          <p:spPr bwMode="auto">
            <a:xfrm>
              <a:off x="9553800" y="4709692"/>
              <a:ext cx="1800000" cy="3527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C62F10BB-80DE-B042-0526-8611CCA54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30622" y="4706529"/>
              <a:ext cx="1440000" cy="359108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AA2F2AC-D06B-D9A6-FD19-85F53E6ECE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4451" b="14405"/>
            <a:stretch/>
          </p:blipFill>
          <p:spPr>
            <a:xfrm>
              <a:off x="2273669" y="4706529"/>
              <a:ext cx="2880000" cy="1024467"/>
            </a:xfrm>
            <a:prstGeom prst="rect">
              <a:avLst/>
            </a:prstGeom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C5AC9D6-5861-52A9-016E-62E8B2E47F60}"/>
                </a:ext>
              </a:extLst>
            </p:cNvPr>
            <p:cNvGrpSpPr/>
            <p:nvPr/>
          </p:nvGrpSpPr>
          <p:grpSpPr>
            <a:xfrm>
              <a:off x="622587" y="2316041"/>
              <a:ext cx="6377998" cy="2082940"/>
              <a:chOff x="706169" y="3582531"/>
              <a:chExt cx="6377998" cy="2082940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EAED9AC-D081-9C3E-A2BA-44FF7281042B}"/>
                  </a:ext>
                </a:extLst>
              </p:cNvPr>
              <p:cNvGrpSpPr/>
              <p:nvPr/>
            </p:nvGrpSpPr>
            <p:grpSpPr>
              <a:xfrm>
                <a:off x="706169" y="3585387"/>
                <a:ext cx="1654619" cy="2080084"/>
                <a:chOff x="2630442" y="1976541"/>
                <a:chExt cx="1654619" cy="2080084"/>
              </a:xfrm>
            </p:grpSpPr>
            <p:pic>
              <p:nvPicPr>
                <p:cNvPr id="6152" name="Picture 8" descr="Kvinna med mörkt hår, blå kavaj och vit skjorta framför en byggnad med glasfasad">
                  <a:extLst>
                    <a:ext uri="{FF2B5EF4-FFF2-40B4-BE49-F238E27FC236}">
                      <a16:creationId xmlns:a16="http://schemas.microsoft.com/office/drawing/2014/main" id="{C76A130B-8D38-B214-BA95-B247A2D55CE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113" t="13132" r="4495" b="23867"/>
                <a:stretch/>
              </p:blipFill>
              <p:spPr bwMode="auto">
                <a:xfrm>
                  <a:off x="2737752" y="1976541"/>
                  <a:ext cx="1440000" cy="1435655"/>
                </a:xfrm>
                <a:prstGeom prst="ellipse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4670370E-9FC3-ACFE-E3D1-858133661195}"/>
                    </a:ext>
                  </a:extLst>
                </p:cNvPr>
                <p:cNvSpPr txBox="1"/>
                <p:nvPr/>
              </p:nvSpPr>
              <p:spPr>
                <a:xfrm>
                  <a:off x="2630442" y="3410294"/>
                  <a:ext cx="1654619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E" sz="2000" dirty="0">
                      <a:latin typeface="Garamond" panose="02020404030301010803" pitchFamily="18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Lisa Strömmer</a:t>
                  </a:r>
                </a:p>
                <a:p>
                  <a:pPr algn="ctr"/>
                  <a:r>
                    <a:rPr lang="en-SE" sz="1600" dirty="0">
                      <a:latin typeface="Helvetica Neue Thin" panose="020B0403020202020204" pitchFamily="34" charset="0"/>
                      <a:ea typeface="Helvetica Neue Thin" panose="020B0403020202020204" pitchFamily="34" charset="0"/>
                      <a:cs typeface="Helvetica Neue" panose="02000503000000020004" pitchFamily="2" charset="0"/>
                    </a:rPr>
                    <a:t>Ass. Professor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B64A3F78-EB9D-0858-587B-F291B62BFD85}"/>
                  </a:ext>
                </a:extLst>
              </p:cNvPr>
              <p:cNvGrpSpPr/>
              <p:nvPr/>
            </p:nvGrpSpPr>
            <p:grpSpPr>
              <a:xfrm>
                <a:off x="2503269" y="3582531"/>
                <a:ext cx="2687594" cy="2080084"/>
                <a:chOff x="4752202" y="1976541"/>
                <a:chExt cx="2687594" cy="2080084"/>
              </a:xfrm>
            </p:grpSpPr>
            <p:pic>
              <p:nvPicPr>
                <p:cNvPr id="7" name="Picture 6" descr="A person smiling at the camera&#10;&#10;Description automatically generated">
                  <a:extLst>
                    <a:ext uri="{FF2B5EF4-FFF2-40B4-BE49-F238E27FC236}">
                      <a16:creationId xmlns:a16="http://schemas.microsoft.com/office/drawing/2014/main" id="{33240C5C-4221-9480-B7ED-0C25662C0B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86" t="5071" r="-102" b="18971"/>
                <a:stretch/>
              </p:blipFill>
              <p:spPr>
                <a:xfrm>
                  <a:off x="5375999" y="1976541"/>
                  <a:ext cx="1440000" cy="1440000"/>
                </a:xfrm>
                <a:prstGeom prst="ellipse">
                  <a:avLst/>
                </a:prstGeom>
              </p:spPr>
            </p:pic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4577ECF-45B3-5943-4C6C-F996DDD50A3E}"/>
                    </a:ext>
                  </a:extLst>
                </p:cNvPr>
                <p:cNvSpPr txBox="1"/>
                <p:nvPr/>
              </p:nvSpPr>
              <p:spPr>
                <a:xfrm>
                  <a:off x="4752202" y="3410294"/>
                  <a:ext cx="2687594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E" sz="2000" dirty="0">
                      <a:latin typeface="Garamond" panose="02020404030301010803" pitchFamily="18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Martin Gerdin Wärnberg</a:t>
                  </a:r>
                </a:p>
                <a:p>
                  <a:pPr algn="ctr"/>
                  <a:r>
                    <a:rPr lang="en-SE" sz="1600" dirty="0">
                      <a:latin typeface="Helvetica Neue Thin" panose="020B0403020202020204" pitchFamily="34" charset="0"/>
                      <a:ea typeface="Helvetica Neue Thin" panose="020B0403020202020204" pitchFamily="34" charset="0"/>
                      <a:cs typeface="Helvetica Neue" panose="02000503000000020004" pitchFamily="2" charset="0"/>
                    </a:rPr>
                    <a:t>Ass. Professor</a:t>
                  </a:r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540F855-32FC-4882-6564-AB577BAD2550}"/>
                  </a:ext>
                </a:extLst>
              </p:cNvPr>
              <p:cNvGrpSpPr/>
              <p:nvPr/>
            </p:nvGrpSpPr>
            <p:grpSpPr>
              <a:xfrm>
                <a:off x="5237251" y="3585387"/>
                <a:ext cx="1846916" cy="2080084"/>
                <a:chOff x="7714641" y="1976541"/>
                <a:chExt cx="1846916" cy="2080084"/>
              </a:xfrm>
            </p:grpSpPr>
            <p:pic>
              <p:nvPicPr>
                <p:cNvPr id="6154" name="Picture 10" descr="Li FELLÄNDER-TSAI | Professor (Full) | MD, Dr Med Sc | Karolinska  Institutet, Solna | KI | Department of Clinical Science, Intervention and  Technology - CLINTEC | Research profile">
                  <a:extLst>
                    <a:ext uri="{FF2B5EF4-FFF2-40B4-BE49-F238E27FC236}">
                      <a16:creationId xmlns:a16="http://schemas.microsoft.com/office/drawing/2014/main" id="{960BFCC2-EF67-2F12-213A-E9B00EEB40B9}"/>
                    </a:ext>
                  </a:extLst>
                </p:cNvPr>
                <p:cNvPicPr>
                  <a:picLocks noChangeArrowheads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519" t="-259" r="921" b="6042"/>
                <a:stretch/>
              </p:blipFill>
              <p:spPr bwMode="auto">
                <a:xfrm>
                  <a:off x="7918044" y="1976541"/>
                  <a:ext cx="1440000" cy="1440000"/>
                </a:xfrm>
                <a:prstGeom prst="ellipse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B1F88369-28DF-D5FF-D02C-9C8E23DB3EEF}"/>
                    </a:ext>
                  </a:extLst>
                </p:cNvPr>
                <p:cNvSpPr txBox="1"/>
                <p:nvPr/>
              </p:nvSpPr>
              <p:spPr>
                <a:xfrm>
                  <a:off x="7714641" y="3410294"/>
                  <a:ext cx="1846916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E" sz="2000" dirty="0">
                      <a:latin typeface="Garamond" panose="02020404030301010803" pitchFamily="18" charset="0"/>
                      <a:ea typeface="Helvetica Neue Thin" panose="020B0403020202020204" pitchFamily="34" charset="0"/>
                      <a:cs typeface="Helvetica Neue" panose="02000503000000020004" pitchFamily="2" charset="0"/>
                    </a:rPr>
                    <a:t>Li Felländer-Tsai</a:t>
                  </a:r>
                </a:p>
                <a:p>
                  <a:pPr algn="ctr"/>
                  <a:r>
                    <a:rPr lang="en-SE" sz="1600" dirty="0">
                      <a:latin typeface="Helvetica Neue Thin" panose="020B0403020202020204" pitchFamily="34" charset="0"/>
                      <a:ea typeface="Helvetica Neue Thin" panose="020B0403020202020204" pitchFamily="34" charset="0"/>
                      <a:cs typeface="Helvetica Neue" panose="02000503000000020004" pitchFamily="2" charset="0"/>
                    </a:rPr>
                    <a:t>Professor</a:t>
                  </a:r>
                </a:p>
              </p:txBody>
            </p: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B339636-F89D-966B-58CC-4EA782518F4A}"/>
                </a:ext>
              </a:extLst>
            </p:cNvPr>
            <p:cNvGrpSpPr/>
            <p:nvPr/>
          </p:nvGrpSpPr>
          <p:grpSpPr>
            <a:xfrm>
              <a:off x="9540730" y="2316041"/>
              <a:ext cx="1826141" cy="2332552"/>
              <a:chOff x="1620741" y="4592272"/>
              <a:chExt cx="1826141" cy="2332552"/>
            </a:xfrm>
          </p:grpSpPr>
          <p:pic>
            <p:nvPicPr>
              <p:cNvPr id="6146" name="Picture 2" descr="Vivekanand Jha">
                <a:extLst>
                  <a:ext uri="{FF2B5EF4-FFF2-40B4-BE49-F238E27FC236}">
                    <a16:creationId xmlns:a16="http://schemas.microsoft.com/office/drawing/2014/main" id="{E06FD300-0DD4-D9A8-948A-0C8582E5AB9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520" b="14115"/>
              <a:stretch/>
            </p:blipFill>
            <p:spPr bwMode="auto">
              <a:xfrm>
                <a:off x="1813812" y="4592272"/>
                <a:ext cx="1440000" cy="1440000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43B8D69-E318-7D51-9960-EC8C27AC4922}"/>
                  </a:ext>
                </a:extLst>
              </p:cNvPr>
              <p:cNvSpPr txBox="1"/>
              <p:nvPr/>
            </p:nvSpPr>
            <p:spPr>
              <a:xfrm>
                <a:off x="1620741" y="6032272"/>
                <a:ext cx="1826141" cy="8925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SE" sz="2000" dirty="0">
                    <a:latin typeface="Garamond" panose="02020404030301010803" pitchFamily="18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Vivekanand Jha</a:t>
                </a:r>
              </a:p>
              <a:p>
                <a:pPr algn="ctr"/>
                <a:r>
                  <a:rPr lang="en-SE" sz="16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Executive Director,</a:t>
                </a:r>
              </a:p>
              <a:p>
                <a:pPr algn="ctr"/>
                <a:r>
                  <a:rPr lang="en-SE" sz="16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Professor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CEF8FE9-3F05-7DB9-684F-375250FA1BE7}"/>
                </a:ext>
              </a:extLst>
            </p:cNvPr>
            <p:cNvGrpSpPr/>
            <p:nvPr/>
          </p:nvGrpSpPr>
          <p:grpSpPr>
            <a:xfrm>
              <a:off x="7250376" y="2316041"/>
              <a:ext cx="1800493" cy="2077228"/>
              <a:chOff x="8757942" y="4205861"/>
              <a:chExt cx="1800493" cy="2077228"/>
            </a:xfrm>
          </p:grpSpPr>
          <p:pic>
            <p:nvPicPr>
              <p:cNvPr id="6150" name="Picture 6">
                <a:extLst>
                  <a:ext uri="{FF2B5EF4-FFF2-40B4-BE49-F238E27FC236}">
                    <a16:creationId xmlns:a16="http://schemas.microsoft.com/office/drawing/2014/main" id="{B557284D-97E0-1C84-EDD5-D49BCB27F96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71" t="2452" r="-1171" b="23104"/>
              <a:stretch/>
            </p:blipFill>
            <p:spPr bwMode="auto">
              <a:xfrm>
                <a:off x="8938189" y="4205861"/>
                <a:ext cx="1440000" cy="1440000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A6F8852-064F-8348-AA8E-AC2F0469D658}"/>
                  </a:ext>
                </a:extLst>
              </p:cNvPr>
              <p:cNvSpPr txBox="1"/>
              <p:nvPr/>
            </p:nvSpPr>
            <p:spPr>
              <a:xfrm>
                <a:off x="8757942" y="5636758"/>
                <a:ext cx="180049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SE" sz="2000" dirty="0">
                    <a:latin typeface="Garamond" panose="02020404030301010803" pitchFamily="18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Karla Hemming</a:t>
                </a:r>
              </a:p>
              <a:p>
                <a:pPr algn="ctr"/>
                <a:r>
                  <a:rPr lang="en-SE" sz="16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Professor</a:t>
                </a:r>
              </a:p>
            </p:txBody>
          </p:sp>
        </p:grpSp>
      </p:grp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463EAE4D-AC45-2B23-98C4-7E92247D7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sv-SE" dirty="0"/>
              <a:t>2025-10-23</a:t>
            </a:r>
            <a:endParaRPr lang="en-SE" dirty="0"/>
          </a:p>
        </p:txBody>
      </p:sp>
      <p:sp>
        <p:nvSpPr>
          <p:cNvPr id="8" name="Footer Placeholder 27">
            <a:extLst>
              <a:ext uri="{FF2B5EF4-FFF2-40B4-BE49-F238E27FC236}">
                <a16:creationId xmlns:a16="http://schemas.microsoft.com/office/drawing/2014/main" id="{6FAB16A4-7B81-69D1-030F-2B92CC574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ADVANCE TRAUMA trial (NCT06321419)</a:t>
            </a:r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8745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9DBC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D8F8D1-09DF-6899-A0A5-4C3FD02CE1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012B7-BFAD-76D3-BBF6-43B2ED7EBC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25706"/>
            <a:ext cx="9144000" cy="2387600"/>
          </a:xfrm>
        </p:spPr>
        <p:txBody>
          <a:bodyPr/>
          <a:lstStyle/>
          <a:p>
            <a:r>
              <a:rPr lang="en-SE" b="1" dirty="0">
                <a:solidFill>
                  <a:schemeClr val="bg1"/>
                </a:solidFill>
                <a:latin typeface="Quicksand" pitchFamily="2" charset="77"/>
              </a:rPr>
              <a:t>ADVANCE TRAUMA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2D7C4E-068D-7A7B-816F-18BE8FE97B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05381"/>
            <a:ext cx="9144000" cy="1655762"/>
          </a:xfrm>
        </p:spPr>
        <p:txBody>
          <a:bodyPr>
            <a:normAutofit/>
          </a:bodyPr>
          <a:lstStyle/>
          <a:p>
            <a:r>
              <a:rPr lang="en-GB" sz="3200" dirty="0" err="1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advancetrauma.info</a:t>
            </a:r>
            <a:endParaRPr lang="en-GB" sz="3200" dirty="0">
              <a:solidFill>
                <a:schemeClr val="bg1"/>
              </a:solidFill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r>
              <a:rPr lang="en-GB" b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Protocol Summary</a:t>
            </a:r>
            <a:endParaRPr lang="en-SE" b="1" dirty="0">
              <a:solidFill>
                <a:schemeClr val="bg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8" name="Picture 7" descr="A group of people with different symbols&#10;&#10;AI-generated content may be incorrect.">
            <a:extLst>
              <a:ext uri="{FF2B5EF4-FFF2-40B4-BE49-F238E27FC236}">
                <a16:creationId xmlns:a16="http://schemas.microsoft.com/office/drawing/2014/main" id="{BB5EF4C7-E6DA-E5AB-FDB0-9B5B2ADC17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5775" y="796857"/>
            <a:ext cx="3120450" cy="254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790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AAA5F29-EBBB-D85B-11F3-7CB9C8012D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129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E2A25E2-D520-E0FC-FC85-E63FD7395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oster of a medical training&#10;&#10;AI-generated content may be incorrect.">
            <a:extLst>
              <a:ext uri="{FF2B5EF4-FFF2-40B4-BE49-F238E27FC236}">
                <a16:creationId xmlns:a16="http://schemas.microsoft.com/office/drawing/2014/main" id="{747AB9CC-AAC1-3377-2D4B-D06B70AE05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000" y="418824"/>
            <a:ext cx="11520000" cy="602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119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Trauma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Scope of the problem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54E6AB-1717-E5D9-E0A5-13A7EE633DCB}"/>
              </a:ext>
            </a:extLst>
          </p:cNvPr>
          <p:cNvGrpSpPr/>
          <p:nvPr/>
        </p:nvGrpSpPr>
        <p:grpSpPr>
          <a:xfrm>
            <a:off x="838200" y="2584663"/>
            <a:ext cx="10515600" cy="2877711"/>
            <a:chOff x="838200" y="1179349"/>
            <a:chExt cx="10515600" cy="28777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9A8621F-2D33-51A3-74BA-F6E2739217F8}"/>
                </a:ext>
              </a:extLst>
            </p:cNvPr>
            <p:cNvSpPr txBox="1"/>
            <p:nvPr/>
          </p:nvSpPr>
          <p:spPr>
            <a:xfrm>
              <a:off x="838200" y="2425844"/>
              <a:ext cx="30607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E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4.3</a:t>
              </a:r>
            </a:p>
            <a:p>
              <a:pPr algn="ctr"/>
              <a:r>
                <a:rPr lang="en-SE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million deaths globally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D613222-D94C-94B3-6673-17A7E15237F8}"/>
                </a:ext>
              </a:extLst>
            </p:cNvPr>
            <p:cNvSpPr txBox="1"/>
            <p:nvPr/>
          </p:nvSpPr>
          <p:spPr>
            <a:xfrm>
              <a:off x="8293100" y="2425844"/>
              <a:ext cx="30607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$4.2</a:t>
              </a: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trillions in the US alone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D721FF-15E8-4B39-2966-F737D44BBA76}"/>
                </a:ext>
              </a:extLst>
            </p:cNvPr>
            <p:cNvSpPr txBox="1"/>
            <p:nvPr/>
          </p:nvSpPr>
          <p:spPr>
            <a:xfrm>
              <a:off x="4565650" y="1179349"/>
              <a:ext cx="3060700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#1</a:t>
              </a: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cause of disease burden in people aged 10-49 years</a:t>
              </a:r>
            </a:p>
          </p:txBody>
        </p:sp>
      </p:grp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 dirty="0"/>
              <a:t>2025-10-23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ADVANCE TRAUMA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4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026835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solidFill>
                  <a:schemeClr val="bg1"/>
                </a:solidFill>
                <a:latin typeface="Garamond" panose="02020404030301010803" pitchFamily="18" charset="0"/>
              </a:rPr>
              <a:t>ATLS</a:t>
            </a:r>
            <a:r>
              <a:rPr lang="en-SE" sz="6600" baseline="30000" dirty="0">
                <a:solidFill>
                  <a:schemeClr val="bg1"/>
                </a:solidFill>
              </a:rPr>
              <a:t>®</a:t>
            </a:r>
            <a:br>
              <a:rPr lang="en-SE" sz="6000" dirty="0">
                <a:solidFill>
                  <a:schemeClr val="bg1"/>
                </a:solidFill>
                <a:latin typeface="Garamond" panose="02020404030301010803" pitchFamily="18" charset="0"/>
              </a:rPr>
            </a:br>
            <a:r>
              <a:rPr lang="en-SE" sz="3100" dirty="0">
                <a:solidFill>
                  <a:schemeClr val="bg1"/>
                </a:solidFill>
                <a:latin typeface="Helvetica Neue Thin" panose="020B0403020202020204" pitchFamily="34" charset="0"/>
                <a:ea typeface="Helvetica Neue Thin" panose="020B0403020202020204" pitchFamily="34" charset="0"/>
              </a:rPr>
              <a:t>Purpose and content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A445D-C1FF-5ABE-85BC-0063F065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SE" i="1" dirty="0">
                <a:solidFill>
                  <a:schemeClr val="bg1"/>
                </a:solidFill>
              </a:rPr>
              <a:t>“</a:t>
            </a:r>
            <a:r>
              <a:rPr lang="en-GB" i="1" dirty="0">
                <a:solidFill>
                  <a:schemeClr val="bg1"/>
                </a:solidFill>
                <a:effectLst/>
              </a:rPr>
              <a:t>emphasizes the </a:t>
            </a:r>
            <a:r>
              <a:rPr lang="en-GB" b="1" i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rapid initial assessment</a:t>
            </a:r>
            <a:r>
              <a:rPr lang="en-GB" b="1" i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</a:rPr>
              <a:t> </a:t>
            </a:r>
            <a:r>
              <a:rPr lang="en-GB" i="1" dirty="0">
                <a:solidFill>
                  <a:schemeClr val="bg1"/>
                </a:solidFill>
                <a:effectLst/>
              </a:rPr>
              <a:t>and </a:t>
            </a:r>
            <a:r>
              <a:rPr lang="en-GB" b="1" i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primary treatment </a:t>
            </a:r>
            <a:r>
              <a:rPr lang="en-GB" i="1" dirty="0">
                <a:solidFill>
                  <a:schemeClr val="bg1"/>
                </a:solidFill>
                <a:effectLst/>
              </a:rPr>
              <a:t>of injured patients, starting at the</a:t>
            </a:r>
            <a:r>
              <a:rPr lang="en-GB" i="1" dirty="0">
                <a:solidFill>
                  <a:schemeClr val="bg1"/>
                </a:solidFill>
              </a:rPr>
              <a:t> </a:t>
            </a:r>
            <a:r>
              <a:rPr lang="en-GB" i="1" dirty="0">
                <a:solidFill>
                  <a:schemeClr val="bg1"/>
                </a:solidFill>
                <a:effectLst/>
              </a:rPr>
              <a:t>time of injury and continuing through </a:t>
            </a:r>
            <a:r>
              <a:rPr lang="en-GB" b="1" i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initial assessment,</a:t>
            </a:r>
            <a:r>
              <a:rPr lang="en-GB" b="1" i="1" dirty="0">
                <a:solidFill>
                  <a:schemeClr val="bg1"/>
                </a:solidFill>
                <a:latin typeface="Helvetica Neue" panose="02000503000000020004" pitchFamily="2" charset="0"/>
                <a:ea typeface="Helvetica Neue" panose="02000503000000020004" pitchFamily="2" charset="0"/>
              </a:rPr>
              <a:t> </a:t>
            </a:r>
            <a:r>
              <a:rPr lang="en-GB" b="1" i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lifesaving intervention, </a:t>
            </a:r>
            <a:r>
              <a:rPr lang="en-GB" b="1" i="1" dirty="0" err="1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reevaluation</a:t>
            </a:r>
            <a:r>
              <a:rPr lang="en-GB" b="1" i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, stabilization</a:t>
            </a:r>
            <a:r>
              <a:rPr lang="en-GB" i="1" dirty="0">
                <a:solidFill>
                  <a:schemeClr val="bg1"/>
                </a:solidFill>
                <a:effectLst/>
              </a:rPr>
              <a:t>, and,</a:t>
            </a:r>
            <a:r>
              <a:rPr lang="en-GB" i="1" dirty="0">
                <a:solidFill>
                  <a:schemeClr val="bg1"/>
                </a:solidFill>
              </a:rPr>
              <a:t> </a:t>
            </a:r>
            <a:r>
              <a:rPr lang="en-GB" i="1" dirty="0">
                <a:solidFill>
                  <a:schemeClr val="bg1"/>
                </a:solidFill>
                <a:effectLst/>
              </a:rPr>
              <a:t>when needed, </a:t>
            </a:r>
            <a:r>
              <a:rPr lang="en-GB" b="1" i="1" dirty="0">
                <a:solidFill>
                  <a:schemeClr val="bg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transfer</a:t>
            </a:r>
            <a:r>
              <a:rPr lang="en-GB" i="1" dirty="0">
                <a:solidFill>
                  <a:schemeClr val="bg1"/>
                </a:solidFill>
                <a:effectLst/>
              </a:rPr>
              <a:t> to a trauma </a:t>
            </a:r>
            <a:r>
              <a:rPr lang="en-GB" i="1" dirty="0" err="1">
                <a:solidFill>
                  <a:schemeClr val="bg1"/>
                </a:solidFill>
                <a:effectLst/>
              </a:rPr>
              <a:t>center</a:t>
            </a:r>
            <a:r>
              <a:rPr lang="en-GB" i="1" dirty="0">
                <a:solidFill>
                  <a:schemeClr val="bg1"/>
                </a:solidFill>
                <a:effectLst/>
              </a:rPr>
              <a:t>”</a:t>
            </a:r>
          </a:p>
          <a:p>
            <a:pPr marL="0" indent="0" algn="ctr">
              <a:buNone/>
            </a:pPr>
            <a:r>
              <a:rPr lang="en-GB" sz="1800" dirty="0">
                <a:solidFill>
                  <a:schemeClr val="bg1"/>
                </a:solidFill>
                <a:effectLst/>
              </a:rPr>
              <a:t>&gt; ATLS® Student Course Manual. 10th ed. 2018.</a:t>
            </a:r>
          </a:p>
          <a:p>
            <a:pPr marL="0" indent="0" algn="ctr">
              <a:buNone/>
            </a:pPr>
            <a:endParaRPr lang="en-SE" i="1" dirty="0">
              <a:solidFill>
                <a:schemeClr val="bg1"/>
              </a:solidFill>
            </a:endParaRPr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5</a:t>
            </a:fld>
            <a:endParaRPr lang="en-SE" dirty="0"/>
          </a:p>
        </p:txBody>
      </p: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67A5EEF6-A706-9994-2F6C-991403EB748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sv-SE" dirty="0"/>
              <a:t>2025-10-23</a:t>
            </a:r>
            <a:endParaRPr lang="en-SE" dirty="0"/>
          </a:p>
        </p:txBody>
      </p:sp>
      <p:sp>
        <p:nvSpPr>
          <p:cNvPr id="5" name="Footer Placeholder 27">
            <a:extLst>
              <a:ext uri="{FF2B5EF4-FFF2-40B4-BE49-F238E27FC236}">
                <a16:creationId xmlns:a16="http://schemas.microsoft.com/office/drawing/2014/main" id="{8E27ED3E-108A-A7A1-36DB-0E2D8A082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 dirty="0"/>
              <a:t>ADVANCE TRAUMA trial (NCT06321419)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817848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Spread and dissemination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54E6AB-1717-E5D9-E0A5-13A7EE633DCB}"/>
              </a:ext>
            </a:extLst>
          </p:cNvPr>
          <p:cNvGrpSpPr/>
          <p:nvPr/>
        </p:nvGrpSpPr>
        <p:grpSpPr>
          <a:xfrm>
            <a:off x="838200" y="2800107"/>
            <a:ext cx="10515600" cy="2446824"/>
            <a:chOff x="838200" y="1394793"/>
            <a:chExt cx="10515600" cy="244682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9A8621F-2D33-51A3-74BA-F6E2739217F8}"/>
                </a:ext>
              </a:extLst>
            </p:cNvPr>
            <p:cNvSpPr txBox="1"/>
            <p:nvPr/>
          </p:nvSpPr>
          <p:spPr>
            <a:xfrm>
              <a:off x="838200" y="2425845"/>
              <a:ext cx="3060700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SE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1978</a:t>
              </a: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f</a:t>
              </a:r>
              <a:r>
                <a:rPr lang="en-SE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irst course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D613222-D94C-94B3-6673-17A7E15237F8}"/>
                </a:ext>
              </a:extLst>
            </p:cNvPr>
            <p:cNvSpPr txBox="1"/>
            <p:nvPr/>
          </p:nvSpPr>
          <p:spPr>
            <a:xfrm>
              <a:off x="8293100" y="2210401"/>
              <a:ext cx="3060700" cy="16312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GB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&gt;80</a:t>
              </a: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countries worldwide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D721FF-15E8-4B39-2966-F737D44BBA76}"/>
                </a:ext>
              </a:extLst>
            </p:cNvPr>
            <p:cNvSpPr txBox="1"/>
            <p:nvPr/>
          </p:nvSpPr>
          <p:spPr>
            <a:xfrm>
              <a:off x="4565650" y="1394793"/>
              <a:ext cx="3060700" cy="16312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GB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&gt;1</a:t>
              </a: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million physicians trained</a:t>
              </a:r>
            </a:p>
          </p:txBody>
        </p:sp>
      </p:grp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6</a:t>
            </a:fld>
            <a:endParaRPr lang="en-SE" dirty="0"/>
          </a:p>
        </p:txBody>
      </p: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33082341-2B81-308D-D9CE-621C47984A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sv-SE" dirty="0"/>
              <a:t>2025-10-23</a:t>
            </a:r>
            <a:endParaRPr lang="en-SE" dirty="0"/>
          </a:p>
        </p:txBody>
      </p:sp>
      <p:sp>
        <p:nvSpPr>
          <p:cNvPr id="4" name="Footer Placeholder 27">
            <a:extLst>
              <a:ext uri="{FF2B5EF4-FFF2-40B4-BE49-F238E27FC236}">
                <a16:creationId xmlns:a16="http://schemas.microsoft.com/office/drawing/2014/main" id="{1F79AECF-C6B9-6BAF-C60A-749CDEEB0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 dirty="0"/>
              <a:t>ADVANCE TRAUMA trial (NCT06321419)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810058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C533-2346-5428-C2D4-FCFD03E59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7600"/>
            <a:ext cx="10515600" cy="2082801"/>
          </a:xfrm>
        </p:spPr>
        <p:txBody>
          <a:bodyPr>
            <a:spAutoFit/>
          </a:bodyPr>
          <a:lstStyle/>
          <a:p>
            <a:r>
              <a:rPr lang="en-SE" sz="6700" dirty="0"/>
              <a:t>Aim</a:t>
            </a:r>
            <a:br>
              <a:rPr lang="en-SE" dirty="0"/>
            </a:br>
            <a:r>
              <a:rPr lang="en-GB" sz="3600" b="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To compare the effects of ATLS® training with standard care on outcomes in adult trauma patients</a:t>
            </a:r>
            <a:endParaRPr lang="en-SE" sz="3600" b="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B581F-5457-2431-3C6D-7EEBAD4F7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7B535B43-B33A-629D-274B-4A31983878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sv-SE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2025-10-23</a:t>
            </a:r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7" name="Footer Placeholder 27">
            <a:extLst>
              <a:ext uri="{FF2B5EF4-FFF2-40B4-BE49-F238E27FC236}">
                <a16:creationId xmlns:a16="http://schemas.microsoft.com/office/drawing/2014/main" id="{09FB88FD-0BDC-5A3B-0677-287CC0447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ADVANCE TRAUMA trial (NCT06321419)</a:t>
            </a:r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10051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9FCE-88C3-2498-2894-C8DCD1DBC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Design</a:t>
            </a:r>
            <a:br>
              <a:rPr lang="en-SE" dirty="0"/>
            </a:br>
            <a:r>
              <a:rPr lang="sv-SE" sz="2800" dirty="0" err="1">
                <a:latin typeface="Helvetica Neue Thin" panose="020B0403020202020204" pitchFamily="34" charset="0"/>
                <a:ea typeface="Helvetica Neue Thin" panose="020B0403020202020204" pitchFamily="34" charset="0"/>
              </a:rPr>
              <a:t>Batched</a:t>
            </a:r>
            <a:r>
              <a:rPr lang="sv-SE" sz="28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 </a:t>
            </a:r>
            <a:r>
              <a:rPr lang="sv-SE" sz="2800" dirty="0" err="1">
                <a:latin typeface="Helvetica Neue Thin" panose="020B0403020202020204" pitchFamily="34" charset="0"/>
                <a:ea typeface="Helvetica Neue Thin" panose="020B0403020202020204" pitchFamily="34" charset="0"/>
              </a:rPr>
              <a:t>stepped-wedge</a:t>
            </a:r>
            <a:r>
              <a:rPr lang="sv-SE" sz="28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 design cluster </a:t>
            </a:r>
            <a:r>
              <a:rPr lang="sv-SE" sz="2800" dirty="0" err="1">
                <a:latin typeface="Helvetica Neue Thin" panose="020B0403020202020204" pitchFamily="34" charset="0"/>
                <a:ea typeface="Helvetica Neue Thin" panose="020B0403020202020204" pitchFamily="34" charset="0"/>
              </a:rPr>
              <a:t>randomised</a:t>
            </a:r>
            <a:r>
              <a:rPr lang="sv-SE" sz="28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 design</a:t>
            </a:r>
            <a:endParaRPr lang="en-SE" sz="28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128F8-A93E-7CAB-F70A-70418BC4E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2842037C-A29C-7B4E-939E-FBF38CA47B9C}" type="slidenum">
              <a:rPr kumimoji="0" lang="en-SE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82000"/>
                  </a:prstClr>
                </a:solidFill>
                <a:effectLst/>
                <a:uLnTx/>
                <a:uFillTx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SE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82000"/>
                </a:prstClr>
              </a:solidFill>
              <a:effectLst/>
              <a:uLnTx/>
              <a:uFillTx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51AAA010-3816-E86E-7615-3141BF17E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426" y="2388197"/>
            <a:ext cx="11719149" cy="3240000"/>
          </a:xfrm>
        </p:spPr>
      </p:pic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A28E5C25-D20B-D4EF-E864-3AE8E013D7E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sv-SE" dirty="0"/>
              <a:t>2025-10-23</a:t>
            </a:r>
            <a:endParaRPr lang="en-SE" dirty="0"/>
          </a:p>
        </p:txBody>
      </p:sp>
      <p:sp>
        <p:nvSpPr>
          <p:cNvPr id="7" name="Footer Placeholder 27">
            <a:extLst>
              <a:ext uri="{FF2B5EF4-FFF2-40B4-BE49-F238E27FC236}">
                <a16:creationId xmlns:a16="http://schemas.microsoft.com/office/drawing/2014/main" id="{BB86970D-CE97-7C4A-CD78-0F4751166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ADVANCE TRAUMA trial (NCT06321419)</a:t>
            </a:r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193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7380B-2050-F89C-84E5-D719E6D5C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Intervention and control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ATLS and standard care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E0BB9-AF99-0CA8-CC6E-8D5CF5056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9</a:t>
            </a:fld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66D3E61-F18A-3080-1AA9-B164D372CE0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848225" cy="435133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Intervention</a:t>
            </a:r>
          </a:p>
          <a:p>
            <a:r>
              <a:rPr lang="en-GB" dirty="0"/>
              <a:t>2.5 day ATLS training course</a:t>
            </a:r>
          </a:p>
          <a:p>
            <a:r>
              <a:rPr lang="en-GB" dirty="0"/>
              <a:t>Accredited ATLS training facility in India</a:t>
            </a:r>
          </a:p>
          <a:p>
            <a:r>
              <a:rPr lang="en-GB" dirty="0"/>
              <a:t>1-2 units per hospital 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2B9A1837-55E4-B63C-3185-57B5F1437AFC}"/>
              </a:ext>
            </a:extLst>
          </p:cNvPr>
          <p:cNvSpPr txBox="1">
            <a:spLocks/>
          </p:cNvSpPr>
          <p:nvPr/>
        </p:nvSpPr>
        <p:spPr>
          <a:xfrm>
            <a:off x="6505574" y="1825625"/>
            <a:ext cx="4848226" cy="4351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Control</a:t>
            </a:r>
          </a:p>
          <a:p>
            <a:r>
              <a:rPr lang="en-GB" dirty="0"/>
              <a:t>Standard care varies across hospitals in India</a:t>
            </a:r>
          </a:p>
          <a:p>
            <a:r>
              <a:rPr lang="en-GB" dirty="0"/>
              <a:t>Trauma patients are initially managed by 1</a:t>
            </a:r>
            <a:r>
              <a:rPr lang="en-GB" baseline="30000" dirty="0"/>
              <a:t>st</a:t>
            </a:r>
            <a:r>
              <a:rPr lang="en-GB" dirty="0"/>
              <a:t> or 2</a:t>
            </a:r>
            <a:r>
              <a:rPr lang="en-GB" baseline="30000" dirty="0"/>
              <a:t>nd</a:t>
            </a:r>
            <a:r>
              <a:rPr lang="en-GB" dirty="0"/>
              <a:t> year resident</a:t>
            </a:r>
          </a:p>
          <a:p>
            <a:r>
              <a:rPr lang="en-GB" dirty="0"/>
              <a:t>No formal trauma life support training</a:t>
            </a:r>
            <a:endParaRPr lang="en-SE" dirty="0"/>
          </a:p>
        </p:txBody>
      </p:sp>
      <p:sp>
        <p:nvSpPr>
          <p:cNvPr id="3" name="Date Placeholder 26">
            <a:extLst>
              <a:ext uri="{FF2B5EF4-FFF2-40B4-BE49-F238E27FC236}">
                <a16:creationId xmlns:a16="http://schemas.microsoft.com/office/drawing/2014/main" id="{2FEC9C88-9827-387C-70D9-9EA5B7F1DE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sv-SE" dirty="0"/>
              <a:t>2025-10-23</a:t>
            </a:r>
            <a:endParaRPr lang="en-SE" dirty="0"/>
          </a:p>
        </p:txBody>
      </p:sp>
      <p:sp>
        <p:nvSpPr>
          <p:cNvPr id="7" name="Footer Placeholder 27">
            <a:extLst>
              <a:ext uri="{FF2B5EF4-FFF2-40B4-BE49-F238E27FC236}">
                <a16:creationId xmlns:a16="http://schemas.microsoft.com/office/drawing/2014/main" id="{E215999D-CCED-E5C1-BE88-FF78966CF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GB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ADVANCE TRAUMA trial (NCT06321419)</a:t>
            </a:r>
            <a:endParaRPr lang="en-SE" dirty="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2958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22826</TotalTime>
  <Words>460</Words>
  <Application>Microsoft Macintosh PowerPoint</Application>
  <PresentationFormat>Widescreen</PresentationFormat>
  <Paragraphs>93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Aptos</vt:lpstr>
      <vt:lpstr>Aptos Display</vt:lpstr>
      <vt:lpstr>Arial</vt:lpstr>
      <vt:lpstr>Garamond</vt:lpstr>
      <vt:lpstr>Helvetica Neue</vt:lpstr>
      <vt:lpstr>Helvetica Neue Condensed</vt:lpstr>
      <vt:lpstr>Helvetica Neue Light</vt:lpstr>
      <vt:lpstr>Helvetica Neue Thin</vt:lpstr>
      <vt:lpstr>Quicksand</vt:lpstr>
      <vt:lpstr>Office Theme</vt:lpstr>
      <vt:lpstr>1_Office Theme</vt:lpstr>
      <vt:lpstr>ADVANCE TRAUMA</vt:lpstr>
      <vt:lpstr>PowerPoint Presentation</vt:lpstr>
      <vt:lpstr>PowerPoint Presentation</vt:lpstr>
      <vt:lpstr>Trauma Scope of the problem</vt:lpstr>
      <vt:lpstr>ATLS® Purpose and content</vt:lpstr>
      <vt:lpstr>ATLS® Spread and dissemination</vt:lpstr>
      <vt:lpstr>Aim To compare the effects of ATLS® training with standard care on outcomes in adult trauma patients</vt:lpstr>
      <vt:lpstr>Design Batched stepped-wedge design cluster randomised design</vt:lpstr>
      <vt:lpstr>Intervention and control ATLS and standard care</vt:lpstr>
      <vt:lpstr>Outcomes Primary outcome</vt:lpstr>
      <vt:lpstr>Outcomes Secondary outcomes</vt:lpstr>
      <vt:lpstr>Sample size Effect size, cluster and patients</vt:lpstr>
      <vt:lpstr>Trial organisation Main applicants</vt:lpstr>
      <vt:lpstr>ADVANCE TRAUMA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Martin Gerdin Wärnberg</dc:creator>
  <cp:lastModifiedBy>Martin Gerdin Wärnberg</cp:lastModifiedBy>
  <cp:revision>5</cp:revision>
  <dcterms:created xsi:type="dcterms:W3CDTF">2025-08-27T08:34:40Z</dcterms:created>
  <dcterms:modified xsi:type="dcterms:W3CDTF">2025-11-07T05:34:06Z</dcterms:modified>
</cp:coreProperties>
</file>

<file path=docProps/thumbnail.jpeg>
</file>